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2920" y="914400"/>
            <a:ext cx="8229600" cy="4206240"/>
          </a:xfrm>
          <a:prstGeom prst="roundRect">
            <a:avLst/>
          </a:prstGeom>
          <a:solidFill>
            <a:srgbClr val="FFFFFF"/>
          </a:solidFill>
          <a:ln w="6350">
            <a:solidFill>
              <a:srgbClr val="E2E8F0"/>
            </a:solidFill>
            <a:prstDash val="solid"/>
          </a:ln>
          <a:effectLst>
            <a:outerShdw sx="100000" sy="100000" kx="0" ky="0" algn="bl" rotWithShape="0" blurRad="114300" dist="50800" dir="16200000">
              <a:srgbClr val="000000">
                <a:alpha val="8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777240" y="1856232"/>
            <a:ext cx="4983480" cy="3456432"/>
          </a:xfrm>
          <a:prstGeom prst="roundRect">
            <a:avLst/>
          </a:prstGeom>
          <a:solidFill>
            <a:srgbClr val="F1F5F9"/>
          </a:solidFill>
          <a:ln w="5080">
            <a:solidFill>
              <a:srgbClr val="DBEAF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852160" y="1856232"/>
            <a:ext cx="2743200" cy="3456432"/>
          </a:xfrm>
          <a:prstGeom prst="roundRect">
            <a:avLst/>
          </a:prstGeom>
          <a:solidFill>
            <a:srgbClr val="FFFFFF"/>
          </a:solidFill>
          <a:ln w="5080">
            <a:solidFill>
              <a:srgbClr val="DBEAFE"/>
            </a:solidFill>
            <a:prstDash val="solid"/>
          </a:ln>
          <a:effectLst>
            <a:outerShdw sx="100000" sy="100000" kx="0" ky="0" algn="bl" rotWithShape="0" blurRad="76200" dist="25400" dir="16200000">
              <a:srgbClr val="000000">
                <a:alpha val="7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0" y="0"/>
            <a:ext cx="9144000" cy="594360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0" y="594360"/>
            <a:ext cx="9144000" cy="45720"/>
          </a:xfrm>
          <a:prstGeom prst="rect">
            <a:avLst/>
          </a:prstGeom>
          <a:solidFill>
            <a:srgbClr val="DBEAFE"/>
          </a:solidFill>
          <a:ln w="12700">
            <a:solidFill>
              <a:srgbClr val="DBEAF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37160"/>
            <a:ext cx="5943600" cy="4297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7680960" y="146304"/>
            <a:ext cx="1280160" cy="393192"/>
          </a:xfrm>
          <a:prstGeom prst="roundRect">
            <a:avLst/>
          </a:prstGeom>
          <a:solidFill>
            <a:srgbClr val="FFFFFF"/>
          </a:solidFill>
          <a:ln w="7620">
            <a:solidFill>
              <a:srgbClr val="DBEAF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726680" y="146304"/>
            <a:ext cx="1188720" cy="3931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1D4ED8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Slide 1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12648" y="758952"/>
            <a:ext cx="5961888" cy="941832"/>
          </a:xfrm>
          <a:prstGeom prst="roundRect">
            <a:avLst/>
          </a:prstGeom>
          <a:solidFill>
            <a:srgbClr val="DBEAFE"/>
          </a:solidFill>
          <a:ln w="7620">
            <a:solidFill>
              <a:srgbClr val="1D4ED8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76072" y="758952"/>
            <a:ext cx="146304" cy="941832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77240" y="868680"/>
            <a:ext cx="5669280" cy="7772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ctr">
            <a:normAutofit/>
          </a:bodyPr>
          <a:lstStyle/>
          <a:p>
            <a:pPr algn="l" indent="0" marL="0">
              <a:buNone/>
            </a:pPr>
            <a:r>
              <a:rPr lang="en-US" sz="3400" b="1" dirty="0">
                <a:solidFill>
                  <a:srgbClr val="0F172A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Introducción UPC</a:t>
            </a:r>
            <a:endParaRPr lang="en-US" sz="3400" dirty="0"/>
          </a:p>
        </p:txBody>
      </p:sp>
      <p:sp>
        <p:nvSpPr>
          <p:cNvPr id="13" name="Text 11"/>
          <p:cNvSpPr/>
          <p:nvPr/>
        </p:nvSpPr>
        <p:spPr>
          <a:xfrm>
            <a:off x="868680" y="1965960"/>
            <a:ext cx="4800600" cy="32918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t"/>
          <a:lstStyle/>
          <a:p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Desarrollar habilidades técnicas avanzadas.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Crear soluciones innovadoras efectivas.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Implementar tecnologías de vanguardia.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Mejorar la experiencia del usuario.</a:t>
            </a:r>
            <a:endParaRPr lang="en-US" sz="2000" dirty="0"/>
          </a:p>
        </p:txBody>
      </p:sp>
      <p:sp>
        <p:nvSpPr>
          <p:cNvPr id="14" name="Shape 12"/>
          <p:cNvSpPr/>
          <p:nvPr/>
        </p:nvSpPr>
        <p:spPr>
          <a:xfrm>
            <a:off x="6053328" y="1655064"/>
            <a:ext cx="2194560" cy="237744"/>
          </a:xfrm>
          <a:prstGeom prst="round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  <a:effectLst>
            <a:outerShdw sx="100000" sy="100000" kx="0" ky="0" algn="bl" rotWithShape="0" blurRad="50800" dist="25400" dir="16200000">
              <a:srgbClr val="000000">
                <a:alpha val="16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6163056" y="1691640"/>
            <a:ext cx="192024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Imagen referencial</a:t>
            </a:r>
            <a:endParaRPr lang="en-US" sz="12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108192" y="2130552"/>
            <a:ext cx="2231136" cy="2962656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685800" y="5577840"/>
            <a:ext cx="7863840" cy="411480"/>
          </a:xfrm>
          <a:prstGeom prst="rect">
            <a:avLst/>
          </a:prstGeom>
          <a:noFill/>
          <a:ln/>
        </p:spPr>
        <p:txBody>
          <a:bodyPr wrap="square" lIns="1016" tIns="1016" rIns="1016" bIns="1016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94A3B8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2920" y="914400"/>
            <a:ext cx="8229600" cy="4206240"/>
          </a:xfrm>
          <a:prstGeom prst="roundRect">
            <a:avLst/>
          </a:prstGeom>
          <a:solidFill>
            <a:srgbClr val="FFFFFF"/>
          </a:solidFill>
          <a:ln w="6350">
            <a:solidFill>
              <a:srgbClr val="E2E8F0"/>
            </a:solidFill>
            <a:prstDash val="solid"/>
          </a:ln>
          <a:effectLst>
            <a:outerShdw sx="100000" sy="100000" kx="0" ky="0" algn="bl" rotWithShape="0" blurRad="114300" dist="50800" dir="16200000">
              <a:srgbClr val="000000">
                <a:alpha val="8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777240" y="1856232"/>
            <a:ext cx="4983480" cy="3456432"/>
          </a:xfrm>
          <a:prstGeom prst="roundRect">
            <a:avLst/>
          </a:prstGeom>
          <a:solidFill>
            <a:srgbClr val="F1F5F9"/>
          </a:solidFill>
          <a:ln w="5080">
            <a:solidFill>
              <a:srgbClr val="DBEAF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852160" y="1856232"/>
            <a:ext cx="2743200" cy="3456432"/>
          </a:xfrm>
          <a:prstGeom prst="roundRect">
            <a:avLst/>
          </a:prstGeom>
          <a:solidFill>
            <a:srgbClr val="FFFFFF"/>
          </a:solidFill>
          <a:ln w="5080">
            <a:solidFill>
              <a:srgbClr val="DBEAFE"/>
            </a:solidFill>
            <a:prstDash val="solid"/>
          </a:ln>
          <a:effectLst>
            <a:outerShdw sx="100000" sy="100000" kx="0" ky="0" algn="bl" rotWithShape="0" blurRad="76200" dist="25400" dir="16200000">
              <a:srgbClr val="000000">
                <a:alpha val="7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0" y="0"/>
            <a:ext cx="9144000" cy="594360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0" y="594360"/>
            <a:ext cx="9144000" cy="45720"/>
          </a:xfrm>
          <a:prstGeom prst="rect">
            <a:avLst/>
          </a:prstGeom>
          <a:solidFill>
            <a:srgbClr val="DBEAFE"/>
          </a:solidFill>
          <a:ln w="12700">
            <a:solidFill>
              <a:srgbClr val="DBEAF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37160"/>
            <a:ext cx="5943600" cy="4297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7680960" y="146304"/>
            <a:ext cx="1280160" cy="393192"/>
          </a:xfrm>
          <a:prstGeom prst="roundRect">
            <a:avLst/>
          </a:prstGeom>
          <a:solidFill>
            <a:srgbClr val="FFFFFF"/>
          </a:solidFill>
          <a:ln w="7620">
            <a:solidFill>
              <a:srgbClr val="DBEAF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726680" y="146304"/>
            <a:ext cx="1188720" cy="3931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1D4ED8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Slide 2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12648" y="758952"/>
            <a:ext cx="5961888" cy="941832"/>
          </a:xfrm>
          <a:prstGeom prst="roundRect">
            <a:avLst/>
          </a:prstGeom>
          <a:solidFill>
            <a:srgbClr val="DBEAFE"/>
          </a:solidFill>
          <a:ln w="7620">
            <a:solidFill>
              <a:srgbClr val="1D4ED8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76072" y="758952"/>
            <a:ext cx="146304" cy="941832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77240" y="868680"/>
            <a:ext cx="5669280" cy="7772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ctr">
            <a:normAutofit/>
          </a:bodyPr>
          <a:lstStyle/>
          <a:p>
            <a:pPr algn="l" indent="0" marL="0">
              <a:buNone/>
            </a:pPr>
            <a:r>
              <a:rPr lang="en-US" sz="3400" b="1" dirty="0">
                <a:solidFill>
                  <a:srgbClr val="0F172A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Historia UPC</a:t>
            </a:r>
            <a:endParaRPr lang="en-US" sz="3400" dirty="0"/>
          </a:p>
        </p:txBody>
      </p:sp>
      <p:sp>
        <p:nvSpPr>
          <p:cNvPr id="13" name="Text 11"/>
          <p:cNvSpPr/>
          <p:nvPr/>
        </p:nvSpPr>
        <p:spPr>
          <a:xfrm>
            <a:off x="868680" y="1965960"/>
            <a:ext cx="4800600" cy="32918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t"/>
          <a:lstStyle/>
          <a:p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Fundada en.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En Lima.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Inicia con programas de ingeniería.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Expande a carreras de negocios.</a:t>
            </a:r>
            <a:endParaRPr lang="en-US" sz="2000" dirty="0"/>
          </a:p>
        </p:txBody>
      </p:sp>
      <p:sp>
        <p:nvSpPr>
          <p:cNvPr id="14" name="Shape 12"/>
          <p:cNvSpPr/>
          <p:nvPr/>
        </p:nvSpPr>
        <p:spPr>
          <a:xfrm>
            <a:off x="6053328" y="1655064"/>
            <a:ext cx="2194560" cy="237744"/>
          </a:xfrm>
          <a:prstGeom prst="round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  <a:effectLst>
            <a:outerShdw sx="100000" sy="100000" kx="0" ky="0" algn="bl" rotWithShape="0" blurRad="50800" dist="25400" dir="16200000">
              <a:srgbClr val="000000">
                <a:alpha val="16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6163056" y="1691640"/>
            <a:ext cx="192024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Imagen referencial</a:t>
            </a:r>
            <a:endParaRPr lang="en-US" sz="12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108192" y="2130552"/>
            <a:ext cx="2231136" cy="2962656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685800" y="5577840"/>
            <a:ext cx="7863840" cy="411480"/>
          </a:xfrm>
          <a:prstGeom prst="rect">
            <a:avLst/>
          </a:prstGeom>
          <a:noFill/>
          <a:ln/>
        </p:spPr>
        <p:txBody>
          <a:bodyPr wrap="square" lIns="1016" tIns="1016" rIns="1016" bIns="1016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94A3B8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2920" y="914400"/>
            <a:ext cx="8229600" cy="4206240"/>
          </a:xfrm>
          <a:prstGeom prst="roundRect">
            <a:avLst/>
          </a:prstGeom>
          <a:solidFill>
            <a:srgbClr val="FFFFFF"/>
          </a:solidFill>
          <a:ln w="6350">
            <a:solidFill>
              <a:srgbClr val="E2E8F0"/>
            </a:solidFill>
            <a:prstDash val="solid"/>
          </a:ln>
          <a:effectLst>
            <a:outerShdw sx="100000" sy="100000" kx="0" ky="0" algn="bl" rotWithShape="0" blurRad="114300" dist="50800" dir="16200000">
              <a:srgbClr val="000000">
                <a:alpha val="8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777240" y="1856232"/>
            <a:ext cx="4983480" cy="3456432"/>
          </a:xfrm>
          <a:prstGeom prst="roundRect">
            <a:avLst/>
          </a:prstGeom>
          <a:solidFill>
            <a:srgbClr val="F1F5F9"/>
          </a:solidFill>
          <a:ln w="5080">
            <a:solidFill>
              <a:srgbClr val="DBEAF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852160" y="1856232"/>
            <a:ext cx="2743200" cy="3456432"/>
          </a:xfrm>
          <a:prstGeom prst="roundRect">
            <a:avLst/>
          </a:prstGeom>
          <a:solidFill>
            <a:srgbClr val="FFFFFF"/>
          </a:solidFill>
          <a:ln w="5080">
            <a:solidFill>
              <a:srgbClr val="DBEAFE"/>
            </a:solidFill>
            <a:prstDash val="solid"/>
          </a:ln>
          <a:effectLst>
            <a:outerShdw sx="100000" sy="100000" kx="0" ky="0" algn="bl" rotWithShape="0" blurRad="76200" dist="25400" dir="16200000">
              <a:srgbClr val="000000">
                <a:alpha val="7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0" y="0"/>
            <a:ext cx="9144000" cy="594360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0" y="594360"/>
            <a:ext cx="9144000" cy="45720"/>
          </a:xfrm>
          <a:prstGeom prst="rect">
            <a:avLst/>
          </a:prstGeom>
          <a:solidFill>
            <a:srgbClr val="DBEAFE"/>
          </a:solidFill>
          <a:ln w="12700">
            <a:solidFill>
              <a:srgbClr val="DBEAF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37160"/>
            <a:ext cx="5943600" cy="4297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7680960" y="146304"/>
            <a:ext cx="1280160" cy="393192"/>
          </a:xfrm>
          <a:prstGeom prst="roundRect">
            <a:avLst/>
          </a:prstGeom>
          <a:solidFill>
            <a:srgbClr val="FFFFFF"/>
          </a:solidFill>
          <a:ln w="7620">
            <a:solidFill>
              <a:srgbClr val="DBEAF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726680" y="146304"/>
            <a:ext cx="1188720" cy="3931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1D4ED8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Slide 3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12648" y="758952"/>
            <a:ext cx="5961888" cy="941832"/>
          </a:xfrm>
          <a:prstGeom prst="roundRect">
            <a:avLst/>
          </a:prstGeom>
          <a:solidFill>
            <a:srgbClr val="DBEAFE"/>
          </a:solidFill>
          <a:ln w="7620">
            <a:solidFill>
              <a:srgbClr val="1D4ED8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76072" y="758952"/>
            <a:ext cx="146304" cy="941832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77240" y="868680"/>
            <a:ext cx="5669280" cy="7772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ctr">
            <a:normAutofit/>
          </a:bodyPr>
          <a:lstStyle/>
          <a:p>
            <a:pPr algn="l" indent="0" marL="0">
              <a:buNone/>
            </a:pPr>
            <a:r>
              <a:rPr lang="en-US" sz="3400" b="1" dirty="0">
                <a:solidFill>
                  <a:srgbClr val="0F172A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Oferta Académica</a:t>
            </a:r>
            <a:endParaRPr lang="en-US" sz="3400" dirty="0"/>
          </a:p>
        </p:txBody>
      </p:sp>
      <p:sp>
        <p:nvSpPr>
          <p:cNvPr id="13" name="Text 11"/>
          <p:cNvSpPr/>
          <p:nvPr/>
        </p:nvSpPr>
        <p:spPr>
          <a:xfrm>
            <a:off x="868680" y="1965960"/>
            <a:ext cx="4800600" cy="32918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t"/>
          <a:lstStyle/>
          <a:p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Ofrece programas de posgrado y posgrado.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Carreras de ingeniería y negocios.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Programas de educación continua.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Certificaciones internacionales.</a:t>
            </a:r>
            <a:endParaRPr lang="en-US" sz="2000" dirty="0"/>
          </a:p>
        </p:txBody>
      </p:sp>
      <p:sp>
        <p:nvSpPr>
          <p:cNvPr id="14" name="Shape 12"/>
          <p:cNvSpPr/>
          <p:nvPr/>
        </p:nvSpPr>
        <p:spPr>
          <a:xfrm>
            <a:off x="6053328" y="1655064"/>
            <a:ext cx="2194560" cy="237744"/>
          </a:xfrm>
          <a:prstGeom prst="round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  <a:effectLst>
            <a:outerShdw sx="100000" sy="100000" kx="0" ky="0" algn="bl" rotWithShape="0" blurRad="50800" dist="25400" dir="16200000">
              <a:srgbClr val="000000">
                <a:alpha val="16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6163056" y="1691640"/>
            <a:ext cx="192024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Imagen referencial</a:t>
            </a:r>
            <a:endParaRPr lang="en-US" sz="12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108192" y="2130552"/>
            <a:ext cx="2231136" cy="2962656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685800" y="5577840"/>
            <a:ext cx="7863840" cy="411480"/>
          </a:xfrm>
          <a:prstGeom prst="rect">
            <a:avLst/>
          </a:prstGeom>
          <a:noFill/>
          <a:ln/>
        </p:spPr>
        <p:txBody>
          <a:bodyPr wrap="square" lIns="1016" tIns="1016" rIns="1016" bIns="1016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94A3B8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2920" y="914400"/>
            <a:ext cx="8229600" cy="4206240"/>
          </a:xfrm>
          <a:prstGeom prst="roundRect">
            <a:avLst/>
          </a:prstGeom>
          <a:solidFill>
            <a:srgbClr val="FFFFFF"/>
          </a:solidFill>
          <a:ln w="6350">
            <a:solidFill>
              <a:srgbClr val="E2E8F0"/>
            </a:solidFill>
            <a:prstDash val="solid"/>
          </a:ln>
          <a:effectLst>
            <a:outerShdw sx="100000" sy="100000" kx="0" ky="0" algn="bl" rotWithShape="0" blurRad="114300" dist="50800" dir="16200000">
              <a:srgbClr val="000000">
                <a:alpha val="8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777240" y="1856232"/>
            <a:ext cx="4983480" cy="3456432"/>
          </a:xfrm>
          <a:prstGeom prst="roundRect">
            <a:avLst/>
          </a:prstGeom>
          <a:solidFill>
            <a:srgbClr val="F1F5F9"/>
          </a:solidFill>
          <a:ln w="5080">
            <a:solidFill>
              <a:srgbClr val="DBEAF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852160" y="1856232"/>
            <a:ext cx="2743200" cy="3456432"/>
          </a:xfrm>
          <a:prstGeom prst="roundRect">
            <a:avLst/>
          </a:prstGeom>
          <a:solidFill>
            <a:srgbClr val="FFFFFF"/>
          </a:solidFill>
          <a:ln w="5080">
            <a:solidFill>
              <a:srgbClr val="DBEAFE"/>
            </a:solidFill>
            <a:prstDash val="solid"/>
          </a:ln>
          <a:effectLst>
            <a:outerShdw sx="100000" sy="100000" kx="0" ky="0" algn="bl" rotWithShape="0" blurRad="76200" dist="25400" dir="16200000">
              <a:srgbClr val="000000">
                <a:alpha val="7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0" y="0"/>
            <a:ext cx="9144000" cy="594360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0" y="594360"/>
            <a:ext cx="9144000" cy="45720"/>
          </a:xfrm>
          <a:prstGeom prst="rect">
            <a:avLst/>
          </a:prstGeom>
          <a:solidFill>
            <a:srgbClr val="DBEAFE"/>
          </a:solidFill>
          <a:ln w="12700">
            <a:solidFill>
              <a:srgbClr val="DBEAF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37160"/>
            <a:ext cx="5943600" cy="4297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7680960" y="146304"/>
            <a:ext cx="1280160" cy="393192"/>
          </a:xfrm>
          <a:prstGeom prst="roundRect">
            <a:avLst/>
          </a:prstGeom>
          <a:solidFill>
            <a:srgbClr val="FFFFFF"/>
          </a:solidFill>
          <a:ln w="7620">
            <a:solidFill>
              <a:srgbClr val="DBEAF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726680" y="146304"/>
            <a:ext cx="1188720" cy="3931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1D4ED8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Slide 4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12648" y="758952"/>
            <a:ext cx="5961888" cy="941832"/>
          </a:xfrm>
          <a:prstGeom prst="roundRect">
            <a:avLst/>
          </a:prstGeom>
          <a:solidFill>
            <a:srgbClr val="DBEAFE"/>
          </a:solidFill>
          <a:ln w="7620">
            <a:solidFill>
              <a:srgbClr val="1D4ED8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76072" y="758952"/>
            <a:ext cx="146304" cy="941832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77240" y="868680"/>
            <a:ext cx="5669280" cy="7772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ctr">
            <a:normAutofit/>
          </a:bodyPr>
          <a:lstStyle/>
          <a:p>
            <a:pPr algn="l" indent="0" marL="0">
              <a:buNone/>
            </a:pPr>
            <a:r>
              <a:rPr lang="en-US" sz="3400" b="1" dirty="0">
                <a:solidFill>
                  <a:srgbClr val="0F172A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Investigación UPC</a:t>
            </a:r>
            <a:endParaRPr lang="en-US" sz="3400" dirty="0"/>
          </a:p>
        </p:txBody>
      </p:sp>
      <p:sp>
        <p:nvSpPr>
          <p:cNvPr id="13" name="Text 11"/>
          <p:cNvSpPr/>
          <p:nvPr/>
        </p:nvSpPr>
        <p:spPr>
          <a:xfrm>
            <a:off x="868680" y="1965960"/>
            <a:ext cx="4800600" cy="32918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t"/>
          <a:lstStyle/>
          <a:p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Desarrolla proyectos de investigación aplicada.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Colabora con empresas y organizaciones.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Publica artículos en revistas internacionales.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Presenta resultados en conferencias.</a:t>
            </a:r>
            <a:endParaRPr lang="en-US" sz="2000" dirty="0"/>
          </a:p>
        </p:txBody>
      </p:sp>
      <p:sp>
        <p:nvSpPr>
          <p:cNvPr id="14" name="Shape 12"/>
          <p:cNvSpPr/>
          <p:nvPr/>
        </p:nvSpPr>
        <p:spPr>
          <a:xfrm>
            <a:off x="6053328" y="1655064"/>
            <a:ext cx="2194560" cy="237744"/>
          </a:xfrm>
          <a:prstGeom prst="round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  <a:effectLst>
            <a:outerShdw sx="100000" sy="100000" kx="0" ky="0" algn="bl" rotWithShape="0" blurRad="50800" dist="25400" dir="16200000">
              <a:srgbClr val="000000">
                <a:alpha val="16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6163056" y="1691640"/>
            <a:ext cx="192024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Imagen referencial</a:t>
            </a:r>
            <a:endParaRPr lang="en-US" sz="12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108192" y="2130552"/>
            <a:ext cx="2231136" cy="2962656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685800" y="5577840"/>
            <a:ext cx="7863840" cy="411480"/>
          </a:xfrm>
          <a:prstGeom prst="rect">
            <a:avLst/>
          </a:prstGeom>
          <a:noFill/>
          <a:ln/>
        </p:spPr>
        <p:txBody>
          <a:bodyPr wrap="square" lIns="1016" tIns="1016" rIns="1016" bIns="1016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94A3B8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2920" y="914400"/>
            <a:ext cx="8229600" cy="4206240"/>
          </a:xfrm>
          <a:prstGeom prst="roundRect">
            <a:avLst/>
          </a:prstGeom>
          <a:solidFill>
            <a:srgbClr val="FFFFFF"/>
          </a:solidFill>
          <a:ln w="6350">
            <a:solidFill>
              <a:srgbClr val="E2E8F0"/>
            </a:solidFill>
            <a:prstDash val="solid"/>
          </a:ln>
          <a:effectLst>
            <a:outerShdw sx="100000" sy="100000" kx="0" ky="0" algn="bl" rotWithShape="0" blurRad="114300" dist="50800" dir="16200000">
              <a:srgbClr val="000000">
                <a:alpha val="8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777240" y="1856232"/>
            <a:ext cx="4983480" cy="3456432"/>
          </a:xfrm>
          <a:prstGeom prst="roundRect">
            <a:avLst/>
          </a:prstGeom>
          <a:solidFill>
            <a:srgbClr val="F1F5F9"/>
          </a:solidFill>
          <a:ln w="5080">
            <a:solidFill>
              <a:srgbClr val="DBEAF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852160" y="1856232"/>
            <a:ext cx="2743200" cy="3456432"/>
          </a:xfrm>
          <a:prstGeom prst="roundRect">
            <a:avLst/>
          </a:prstGeom>
          <a:solidFill>
            <a:srgbClr val="FFFFFF"/>
          </a:solidFill>
          <a:ln w="5080">
            <a:solidFill>
              <a:srgbClr val="DBEAFE"/>
            </a:solidFill>
            <a:prstDash val="solid"/>
          </a:ln>
          <a:effectLst>
            <a:outerShdw sx="100000" sy="100000" kx="0" ky="0" algn="bl" rotWithShape="0" blurRad="76200" dist="25400" dir="16200000">
              <a:srgbClr val="000000">
                <a:alpha val="7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0" y="0"/>
            <a:ext cx="9144000" cy="594360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0" y="594360"/>
            <a:ext cx="9144000" cy="45720"/>
          </a:xfrm>
          <a:prstGeom prst="rect">
            <a:avLst/>
          </a:prstGeom>
          <a:solidFill>
            <a:srgbClr val="DBEAFE"/>
          </a:solidFill>
          <a:ln w="12700">
            <a:solidFill>
              <a:srgbClr val="DBEAF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37160"/>
            <a:ext cx="5943600" cy="4297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7680960" y="146304"/>
            <a:ext cx="1280160" cy="393192"/>
          </a:xfrm>
          <a:prstGeom prst="roundRect">
            <a:avLst/>
          </a:prstGeom>
          <a:solidFill>
            <a:srgbClr val="FFFFFF"/>
          </a:solidFill>
          <a:ln w="7620">
            <a:solidFill>
              <a:srgbClr val="DBEAF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726680" y="146304"/>
            <a:ext cx="1188720" cy="3931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1D4ED8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Slide 5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12648" y="758952"/>
            <a:ext cx="5961888" cy="941832"/>
          </a:xfrm>
          <a:prstGeom prst="roundRect">
            <a:avLst/>
          </a:prstGeom>
          <a:solidFill>
            <a:srgbClr val="DBEAFE"/>
          </a:solidFill>
          <a:ln w="7620">
            <a:solidFill>
              <a:srgbClr val="1D4ED8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76072" y="758952"/>
            <a:ext cx="146304" cy="941832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77240" y="868680"/>
            <a:ext cx="5669280" cy="7772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ctr">
            <a:normAutofit/>
          </a:bodyPr>
          <a:lstStyle/>
          <a:p>
            <a:pPr algn="l" indent="0" marL="0">
              <a:buNone/>
            </a:pPr>
            <a:r>
              <a:rPr lang="en-US" sz="3400" b="1" dirty="0">
                <a:solidFill>
                  <a:srgbClr val="0F172A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Vida Estudiantil</a:t>
            </a:r>
            <a:endParaRPr lang="en-US" sz="3400" dirty="0"/>
          </a:p>
        </p:txBody>
      </p:sp>
      <p:sp>
        <p:nvSpPr>
          <p:cNvPr id="13" name="Text 11"/>
          <p:cNvSpPr/>
          <p:nvPr/>
        </p:nvSpPr>
        <p:spPr>
          <a:xfrm>
            <a:off x="868680" y="1965960"/>
            <a:ext cx="4800600" cy="32918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t"/>
          <a:lstStyle/>
          <a:p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Ofrece actividades extracurriculares.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Crea oportunidades de networking.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Desarrolla habilidades blandas.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Fomenta la responsabilidad social.</a:t>
            </a:r>
            <a:endParaRPr lang="en-US" sz="2000" dirty="0"/>
          </a:p>
        </p:txBody>
      </p:sp>
      <p:sp>
        <p:nvSpPr>
          <p:cNvPr id="14" name="Shape 12"/>
          <p:cNvSpPr/>
          <p:nvPr/>
        </p:nvSpPr>
        <p:spPr>
          <a:xfrm>
            <a:off x="6053328" y="1655064"/>
            <a:ext cx="2194560" cy="237744"/>
          </a:xfrm>
          <a:prstGeom prst="round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  <a:effectLst>
            <a:outerShdw sx="100000" sy="100000" kx="0" ky="0" algn="bl" rotWithShape="0" blurRad="50800" dist="25400" dir="16200000">
              <a:srgbClr val="000000">
                <a:alpha val="16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6163056" y="1691640"/>
            <a:ext cx="192024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Imagen referencial</a:t>
            </a:r>
            <a:endParaRPr lang="en-US" sz="12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108192" y="2130552"/>
            <a:ext cx="2231136" cy="2962656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685800" y="5577840"/>
            <a:ext cx="7863840" cy="411480"/>
          </a:xfrm>
          <a:prstGeom prst="rect">
            <a:avLst/>
          </a:prstGeom>
          <a:noFill/>
          <a:ln/>
        </p:spPr>
        <p:txBody>
          <a:bodyPr wrap="square" lIns="1016" tIns="1016" rIns="1016" bIns="1016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94A3B8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2920" y="914400"/>
            <a:ext cx="8229600" cy="4206240"/>
          </a:xfrm>
          <a:prstGeom prst="roundRect">
            <a:avLst/>
          </a:prstGeom>
          <a:solidFill>
            <a:srgbClr val="FFFFFF"/>
          </a:solidFill>
          <a:ln w="6350">
            <a:solidFill>
              <a:srgbClr val="E2E8F0"/>
            </a:solidFill>
            <a:prstDash val="solid"/>
          </a:ln>
          <a:effectLst>
            <a:outerShdw sx="100000" sy="100000" kx="0" ky="0" algn="bl" rotWithShape="0" blurRad="114300" dist="50800" dir="16200000">
              <a:srgbClr val="000000">
                <a:alpha val="8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777240" y="1856232"/>
            <a:ext cx="4983480" cy="3456432"/>
          </a:xfrm>
          <a:prstGeom prst="roundRect">
            <a:avLst/>
          </a:prstGeom>
          <a:solidFill>
            <a:srgbClr val="F1F5F9"/>
          </a:solidFill>
          <a:ln w="5080">
            <a:solidFill>
              <a:srgbClr val="DBEAF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852160" y="1856232"/>
            <a:ext cx="2743200" cy="3456432"/>
          </a:xfrm>
          <a:prstGeom prst="roundRect">
            <a:avLst/>
          </a:prstGeom>
          <a:solidFill>
            <a:srgbClr val="FFFFFF"/>
          </a:solidFill>
          <a:ln w="5080">
            <a:solidFill>
              <a:srgbClr val="DBEAFE"/>
            </a:solidFill>
            <a:prstDash val="solid"/>
          </a:ln>
          <a:effectLst>
            <a:outerShdw sx="100000" sy="100000" kx="0" ky="0" algn="bl" rotWithShape="0" blurRad="76200" dist="25400" dir="16200000">
              <a:srgbClr val="000000">
                <a:alpha val="7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0" y="0"/>
            <a:ext cx="9144000" cy="594360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0" y="594360"/>
            <a:ext cx="9144000" cy="45720"/>
          </a:xfrm>
          <a:prstGeom prst="rect">
            <a:avLst/>
          </a:prstGeom>
          <a:solidFill>
            <a:srgbClr val="DBEAFE"/>
          </a:solidFill>
          <a:ln w="12700">
            <a:solidFill>
              <a:srgbClr val="DBEAF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37160"/>
            <a:ext cx="5943600" cy="4297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7680960" y="146304"/>
            <a:ext cx="1280160" cy="393192"/>
          </a:xfrm>
          <a:prstGeom prst="roundRect">
            <a:avLst/>
          </a:prstGeom>
          <a:solidFill>
            <a:srgbClr val="FFFFFF"/>
          </a:solidFill>
          <a:ln w="7620">
            <a:solidFill>
              <a:srgbClr val="DBEAF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726680" y="146304"/>
            <a:ext cx="1188720" cy="3931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1D4ED8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Slide 6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12648" y="758952"/>
            <a:ext cx="5961888" cy="941832"/>
          </a:xfrm>
          <a:prstGeom prst="roundRect">
            <a:avLst/>
          </a:prstGeom>
          <a:solidFill>
            <a:srgbClr val="DBEAFE"/>
          </a:solidFill>
          <a:ln w="7620">
            <a:solidFill>
              <a:srgbClr val="1D4ED8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76072" y="758952"/>
            <a:ext cx="146304" cy="941832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77240" y="868680"/>
            <a:ext cx="5669280" cy="7772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ctr">
            <a:normAutofit/>
          </a:bodyPr>
          <a:lstStyle/>
          <a:p>
            <a:pPr algn="l" indent="0" marL="0">
              <a:buNone/>
            </a:pPr>
            <a:r>
              <a:rPr lang="en-US" sz="3400" b="1" dirty="0">
                <a:solidFill>
                  <a:srgbClr val="0F172A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Infraestructura UPC</a:t>
            </a:r>
            <a:endParaRPr lang="en-US" sz="3400" dirty="0"/>
          </a:p>
        </p:txBody>
      </p:sp>
      <p:sp>
        <p:nvSpPr>
          <p:cNvPr id="13" name="Text 11"/>
          <p:cNvSpPr/>
          <p:nvPr/>
        </p:nvSpPr>
        <p:spPr>
          <a:xfrm>
            <a:off x="868680" y="1965960"/>
            <a:ext cx="4800600" cy="32918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t"/>
          <a:lstStyle/>
          <a:p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Cuenta con instalaciones modernas.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Ofrece acceso a tecnologías de vanguardia.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Tiene bibliotecas y recursos de aprendizaje.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Proporciona servicios de apoyo estudiantil.</a:t>
            </a:r>
            <a:endParaRPr lang="en-US" sz="2000" dirty="0"/>
          </a:p>
        </p:txBody>
      </p:sp>
      <p:sp>
        <p:nvSpPr>
          <p:cNvPr id="14" name="Shape 12"/>
          <p:cNvSpPr/>
          <p:nvPr/>
        </p:nvSpPr>
        <p:spPr>
          <a:xfrm>
            <a:off x="6053328" y="1655064"/>
            <a:ext cx="2194560" cy="237744"/>
          </a:xfrm>
          <a:prstGeom prst="round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  <a:effectLst>
            <a:outerShdw sx="100000" sy="100000" kx="0" ky="0" algn="bl" rotWithShape="0" blurRad="50800" dist="25400" dir="16200000">
              <a:srgbClr val="000000">
                <a:alpha val="16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6163056" y="1691640"/>
            <a:ext cx="192024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Imagen referencial</a:t>
            </a:r>
            <a:endParaRPr lang="en-US" sz="12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108192" y="2130552"/>
            <a:ext cx="2231136" cy="2962656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685800" y="5577840"/>
            <a:ext cx="7863840" cy="411480"/>
          </a:xfrm>
          <a:prstGeom prst="rect">
            <a:avLst/>
          </a:prstGeom>
          <a:noFill/>
          <a:ln/>
        </p:spPr>
        <p:txBody>
          <a:bodyPr wrap="square" lIns="1016" tIns="1016" rIns="1016" bIns="1016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94A3B8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2920" y="914400"/>
            <a:ext cx="8229600" cy="4206240"/>
          </a:xfrm>
          <a:prstGeom prst="roundRect">
            <a:avLst/>
          </a:prstGeom>
          <a:solidFill>
            <a:srgbClr val="FFFFFF"/>
          </a:solidFill>
          <a:ln w="6350">
            <a:solidFill>
              <a:srgbClr val="E2E8F0"/>
            </a:solidFill>
            <a:prstDash val="solid"/>
          </a:ln>
          <a:effectLst>
            <a:outerShdw sx="100000" sy="100000" kx="0" ky="0" algn="bl" rotWithShape="0" blurRad="114300" dist="50800" dir="16200000">
              <a:srgbClr val="000000">
                <a:alpha val="8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777240" y="1856232"/>
            <a:ext cx="4983480" cy="3456432"/>
          </a:xfrm>
          <a:prstGeom prst="roundRect">
            <a:avLst/>
          </a:prstGeom>
          <a:solidFill>
            <a:srgbClr val="F1F5F9"/>
          </a:solidFill>
          <a:ln w="5080">
            <a:solidFill>
              <a:srgbClr val="DBEAF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852160" y="1856232"/>
            <a:ext cx="2743200" cy="3456432"/>
          </a:xfrm>
          <a:prstGeom prst="roundRect">
            <a:avLst/>
          </a:prstGeom>
          <a:solidFill>
            <a:srgbClr val="FFFFFF"/>
          </a:solidFill>
          <a:ln w="5080">
            <a:solidFill>
              <a:srgbClr val="DBEAFE"/>
            </a:solidFill>
            <a:prstDash val="solid"/>
          </a:ln>
          <a:effectLst>
            <a:outerShdw sx="100000" sy="100000" kx="0" ky="0" algn="bl" rotWithShape="0" blurRad="76200" dist="25400" dir="16200000">
              <a:srgbClr val="000000">
                <a:alpha val="7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0" y="0"/>
            <a:ext cx="9144000" cy="594360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0" y="594360"/>
            <a:ext cx="9144000" cy="45720"/>
          </a:xfrm>
          <a:prstGeom prst="rect">
            <a:avLst/>
          </a:prstGeom>
          <a:solidFill>
            <a:srgbClr val="DBEAFE"/>
          </a:solidFill>
          <a:ln w="12700">
            <a:solidFill>
              <a:srgbClr val="DBEAF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37160"/>
            <a:ext cx="5943600" cy="4297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7680960" y="146304"/>
            <a:ext cx="1280160" cy="393192"/>
          </a:xfrm>
          <a:prstGeom prst="roundRect">
            <a:avLst/>
          </a:prstGeom>
          <a:solidFill>
            <a:srgbClr val="FFFFFF"/>
          </a:solidFill>
          <a:ln w="7620">
            <a:solidFill>
              <a:srgbClr val="DBEAF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726680" y="146304"/>
            <a:ext cx="1188720" cy="3931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1D4ED8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Slide 7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12648" y="758952"/>
            <a:ext cx="5961888" cy="941832"/>
          </a:xfrm>
          <a:prstGeom prst="roundRect">
            <a:avLst/>
          </a:prstGeom>
          <a:solidFill>
            <a:srgbClr val="DBEAFE"/>
          </a:solidFill>
          <a:ln w="7620">
            <a:solidFill>
              <a:srgbClr val="1D4ED8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76072" y="758952"/>
            <a:ext cx="146304" cy="941832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77240" y="868680"/>
            <a:ext cx="5669280" cy="7772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ctr">
            <a:normAutofit/>
          </a:bodyPr>
          <a:lstStyle/>
          <a:p>
            <a:pPr algn="l" indent="0" marL="0">
              <a:buNone/>
            </a:pPr>
            <a:r>
              <a:rPr lang="en-US" sz="3400" b="1" dirty="0">
                <a:solidFill>
                  <a:srgbClr val="0F172A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Egresados UPC</a:t>
            </a:r>
            <a:endParaRPr lang="en-US" sz="3400" dirty="0"/>
          </a:p>
        </p:txBody>
      </p:sp>
      <p:sp>
        <p:nvSpPr>
          <p:cNvPr id="13" name="Text 11"/>
          <p:cNvSpPr/>
          <p:nvPr/>
        </p:nvSpPr>
        <p:spPr>
          <a:xfrm>
            <a:off x="868680" y="1965960"/>
            <a:ext cx="4800600" cy="32918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t"/>
          <a:lstStyle/>
          <a:p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Tienen oportunidades de empleo.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Desarrollan carreras exitosas.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Mantienen una red de contactos.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Participan en la comunidad UPC.</a:t>
            </a:r>
            <a:endParaRPr lang="en-US" sz="2000" dirty="0"/>
          </a:p>
        </p:txBody>
      </p:sp>
      <p:sp>
        <p:nvSpPr>
          <p:cNvPr id="14" name="Shape 12"/>
          <p:cNvSpPr/>
          <p:nvPr/>
        </p:nvSpPr>
        <p:spPr>
          <a:xfrm>
            <a:off x="6053328" y="1655064"/>
            <a:ext cx="2194560" cy="237744"/>
          </a:xfrm>
          <a:prstGeom prst="round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  <a:effectLst>
            <a:outerShdw sx="100000" sy="100000" kx="0" ky="0" algn="bl" rotWithShape="0" blurRad="50800" dist="25400" dir="16200000">
              <a:srgbClr val="000000">
                <a:alpha val="16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6163056" y="1691640"/>
            <a:ext cx="192024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Imagen referencial</a:t>
            </a:r>
            <a:endParaRPr lang="en-US" sz="12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108192" y="2130552"/>
            <a:ext cx="2231136" cy="2962656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685800" y="5577840"/>
            <a:ext cx="7863840" cy="411480"/>
          </a:xfrm>
          <a:prstGeom prst="rect">
            <a:avLst/>
          </a:prstGeom>
          <a:noFill/>
          <a:ln/>
        </p:spPr>
        <p:txBody>
          <a:bodyPr wrap="square" lIns="1016" tIns="1016" rIns="1016" bIns="1016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94A3B8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8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2920" y="914400"/>
            <a:ext cx="8229600" cy="4206240"/>
          </a:xfrm>
          <a:prstGeom prst="roundRect">
            <a:avLst/>
          </a:prstGeom>
          <a:solidFill>
            <a:srgbClr val="FFFFFF"/>
          </a:solidFill>
          <a:ln w="6350">
            <a:solidFill>
              <a:srgbClr val="E2E8F0"/>
            </a:solidFill>
            <a:prstDash val="solid"/>
          </a:ln>
          <a:effectLst>
            <a:outerShdw sx="100000" sy="100000" kx="0" ky="0" algn="bl" rotWithShape="0" blurRad="114300" dist="50800" dir="16200000">
              <a:srgbClr val="000000">
                <a:alpha val="8000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777240" y="1856232"/>
            <a:ext cx="4983480" cy="3456432"/>
          </a:xfrm>
          <a:prstGeom prst="roundRect">
            <a:avLst/>
          </a:prstGeom>
          <a:solidFill>
            <a:srgbClr val="F1F5F9"/>
          </a:solidFill>
          <a:ln w="5080">
            <a:solidFill>
              <a:srgbClr val="DBEAF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852160" y="1856232"/>
            <a:ext cx="2743200" cy="3456432"/>
          </a:xfrm>
          <a:prstGeom prst="roundRect">
            <a:avLst/>
          </a:prstGeom>
          <a:solidFill>
            <a:srgbClr val="FFFFFF"/>
          </a:solidFill>
          <a:ln w="5080">
            <a:solidFill>
              <a:srgbClr val="DBEAFE"/>
            </a:solidFill>
            <a:prstDash val="solid"/>
          </a:ln>
          <a:effectLst>
            <a:outerShdw sx="100000" sy="100000" kx="0" ky="0" algn="bl" rotWithShape="0" blurRad="76200" dist="25400" dir="16200000">
              <a:srgbClr val="000000">
                <a:alpha val="7000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0" y="0"/>
            <a:ext cx="9144000" cy="594360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0" y="594360"/>
            <a:ext cx="9144000" cy="45720"/>
          </a:xfrm>
          <a:prstGeom prst="rect">
            <a:avLst/>
          </a:prstGeom>
          <a:solidFill>
            <a:srgbClr val="DBEAFE"/>
          </a:solidFill>
          <a:ln w="12700">
            <a:solidFill>
              <a:srgbClr val="DBEAF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85800" y="137160"/>
            <a:ext cx="5943600" cy="4297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1800" dirty="0"/>
          </a:p>
        </p:txBody>
      </p:sp>
      <p:sp>
        <p:nvSpPr>
          <p:cNvPr id="8" name="Shape 6"/>
          <p:cNvSpPr/>
          <p:nvPr/>
        </p:nvSpPr>
        <p:spPr>
          <a:xfrm>
            <a:off x="7680960" y="146304"/>
            <a:ext cx="1280160" cy="393192"/>
          </a:xfrm>
          <a:prstGeom prst="roundRect">
            <a:avLst/>
          </a:prstGeom>
          <a:solidFill>
            <a:srgbClr val="FFFFFF"/>
          </a:solidFill>
          <a:ln w="7620">
            <a:solidFill>
              <a:srgbClr val="DBEAFE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726680" y="146304"/>
            <a:ext cx="1188720" cy="3931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1D4ED8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Slide 8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12648" y="758952"/>
            <a:ext cx="5961888" cy="941832"/>
          </a:xfrm>
          <a:prstGeom prst="roundRect">
            <a:avLst/>
          </a:prstGeom>
          <a:solidFill>
            <a:srgbClr val="DBEAFE"/>
          </a:solidFill>
          <a:ln w="7620">
            <a:solidFill>
              <a:srgbClr val="1D4ED8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76072" y="758952"/>
            <a:ext cx="146304" cy="941832"/>
          </a:xfrm>
          <a:prstGeom prst="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77240" y="868680"/>
            <a:ext cx="5669280" cy="7772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ctr">
            <a:normAutofit/>
          </a:bodyPr>
          <a:lstStyle/>
          <a:p>
            <a:pPr algn="l" indent="0" marL="0">
              <a:buNone/>
            </a:pPr>
            <a:r>
              <a:rPr lang="en-US" sz="3400" b="1" dirty="0">
                <a:solidFill>
                  <a:srgbClr val="0F172A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Reconocimientos UPC</a:t>
            </a:r>
            <a:endParaRPr lang="en-US" sz="3400" dirty="0"/>
          </a:p>
        </p:txBody>
      </p:sp>
      <p:sp>
        <p:nvSpPr>
          <p:cNvPr id="13" name="Text 11"/>
          <p:cNvSpPr/>
          <p:nvPr/>
        </p:nvSpPr>
        <p:spPr>
          <a:xfrm>
            <a:off x="868680" y="1965960"/>
            <a:ext cx="4800600" cy="3291840"/>
          </a:xfrm>
          <a:prstGeom prst="rect">
            <a:avLst/>
          </a:prstGeom>
          <a:noFill/>
          <a:ln/>
        </p:spPr>
        <p:txBody>
          <a:bodyPr wrap="square" lIns="1524" tIns="1524" rIns="1524" bIns="1524" rtlCol="0" anchor="t"/>
          <a:lstStyle/>
          <a:p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Recibe acreditaciones internacionales.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Obtiene reconocimientos de calidad.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Es miembro de redes académicas.</a:t>
            </a:r>
            <a:pPr algn="l" marL="342900" indent="-342900">
              <a:lnSpc>
                <a:spcPct val="122000"/>
              </a:lnSpc>
              <a:spcBef>
                <a:spcPts val="200"/>
              </a:spcBef>
              <a:spcAft>
                <a:spcPts val="1000"/>
              </a:spcAft>
              <a:buSzPct val="100000"/>
              <a:buChar char="•"/>
            </a:pPr>
            <a:r>
              <a:rPr lang="en-US" sz="2000" dirty="0">
                <a:solidFill>
                  <a:srgbClr val="0F172A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Participa en raninas universitarios.</a:t>
            </a:r>
            <a:endParaRPr lang="en-US" sz="2000" dirty="0"/>
          </a:p>
        </p:txBody>
      </p:sp>
      <p:sp>
        <p:nvSpPr>
          <p:cNvPr id="14" name="Shape 12"/>
          <p:cNvSpPr/>
          <p:nvPr/>
        </p:nvSpPr>
        <p:spPr>
          <a:xfrm>
            <a:off x="6053328" y="1655064"/>
            <a:ext cx="2194560" cy="237744"/>
          </a:xfrm>
          <a:prstGeom prst="roundRect">
            <a:avLst/>
          </a:prstGeom>
          <a:solidFill>
            <a:srgbClr val="1D4ED8"/>
          </a:solidFill>
          <a:ln w="12700">
            <a:solidFill>
              <a:srgbClr val="1D4ED8"/>
            </a:solidFill>
            <a:prstDash val="solid"/>
          </a:ln>
          <a:effectLst>
            <a:outerShdw sx="100000" sy="100000" kx="0" ky="0" algn="bl" rotWithShape="0" blurRad="50800" dist="25400" dir="16200000">
              <a:srgbClr val="000000">
                <a:alpha val="16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6163056" y="1691640"/>
            <a:ext cx="1920240" cy="16459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Segoe UI" pitchFamily="34" charset="0"/>
                <a:ea typeface="Segoe UI" pitchFamily="34" charset="-122"/>
                <a:cs typeface="Segoe UI" pitchFamily="34" charset="-120"/>
              </a:rPr>
              <a:t>Imagen referencial</a:t>
            </a:r>
            <a:endParaRPr lang="en-US" sz="12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108192" y="2130552"/>
            <a:ext cx="2231136" cy="2962656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685800" y="5577840"/>
            <a:ext cx="7863840" cy="411480"/>
          </a:xfrm>
          <a:prstGeom prst="rect">
            <a:avLst/>
          </a:prstGeom>
          <a:noFill/>
          <a:ln/>
        </p:spPr>
        <p:txBody>
          <a:bodyPr wrap="square" lIns="1016" tIns="1016" rIns="1016" bIns="1016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94A3B8"/>
                </a:solidFill>
                <a:latin typeface="Segoe UI Semibold" pitchFamily="34" charset="0"/>
                <a:ea typeface="Segoe UI Semibold" pitchFamily="34" charset="-122"/>
                <a:cs typeface="Segoe UI Semibold" pitchFamily="34" charset="-120"/>
              </a:rPr>
              <a:t>TecCreate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TecCreate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UPC</dc:title>
  <dc:subject>UPC</dc:subject>
  <dc:creator>TecCreate</dc:creator>
  <cp:lastModifiedBy>TecCreate</cp:lastModifiedBy>
  <cp:revision>1</cp:revision>
  <dcterms:created xsi:type="dcterms:W3CDTF">2025-10-21T23:29:48Z</dcterms:created>
  <dcterms:modified xsi:type="dcterms:W3CDTF">2025-10-21T23:29:48Z</dcterms:modified>
</cp:coreProperties>
</file>